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sldIdLst>
    <p:sldId id="256" r:id="rId2"/>
    <p:sldId id="257" r:id="rId3"/>
    <p:sldId id="258" r:id="rId4"/>
    <p:sldId id="270" r:id="rId5"/>
    <p:sldId id="259" r:id="rId6"/>
    <p:sldId id="260" r:id="rId7"/>
    <p:sldId id="261" r:id="rId8"/>
    <p:sldId id="262" r:id="rId9"/>
    <p:sldId id="263" r:id="rId10"/>
    <p:sldId id="264" r:id="rId11"/>
    <p:sldId id="266" r:id="rId12"/>
    <p:sldId id="265" r:id="rId13"/>
    <p:sldId id="271" r:id="rId14"/>
    <p:sldId id="267"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00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de-DE" smtClean="0"/>
              <a:t>Mastertitelformat bearbeiten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de-DE" smtClean="0"/>
              <a:t>Master-Untertitelformat bearbeiten</a:t>
            </a:r>
            <a:endParaRPr lang="en-US" dirty="0"/>
          </a:p>
        </p:txBody>
      </p:sp>
      <p:sp>
        <p:nvSpPr>
          <p:cNvPr id="4" name="Date Placeholder 3"/>
          <p:cNvSpPr>
            <a:spLocks noGrp="1"/>
          </p:cNvSpPr>
          <p:nvPr>
            <p:ph type="dt" sz="half" idx="10"/>
          </p:nvPr>
        </p:nvSpPr>
        <p:spPr/>
        <p:txBody>
          <a:bodyPr/>
          <a:lstStyle/>
          <a:p>
            <a:fld id="{7D0065BE-0657-4A47-90AD-C21C55E16B19}" type="datetime4">
              <a:rPr lang="en-US" smtClean="0"/>
              <a:pPr/>
              <a:t>September 25,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lang="en-US"/>
          </a:p>
        </p:txBody>
      </p:sp>
      <p:sp>
        <p:nvSpPr>
          <p:cNvPr id="3" name="Vertical Text Placehold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A16C3AA4-67BE-44F7-809A-3582401494AF}" type="datetime4">
              <a:rPr lang="en-US" smtClean="0"/>
              <a:pPr/>
              <a:t>September 25,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de-DE" smtClean="0"/>
              <a:t>Mastertitelformat bearbeiten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25172EEB-1769-4776-AD69-E7C1260563EB}" type="datetime4">
              <a:rPr lang="en-US" smtClean="0"/>
              <a:pPr/>
              <a:t>September 25,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lang="en-US"/>
          </a:p>
        </p:txBody>
      </p:sp>
      <p:sp>
        <p:nvSpPr>
          <p:cNvPr id="3" name="Content Placehold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D47BB8AF-C16A-4836-A92D-61834B5F0BA5}" type="datetime4">
              <a:rPr lang="en-US" smtClean="0"/>
              <a:pPr/>
              <a:t>September 25,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de-DE" smtClean="0"/>
              <a:t>Mastertitelformat bearbeiten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de-DE" smtClean="0"/>
              <a:t>Mastertextformat bearbeiten</a:t>
            </a:r>
          </a:p>
        </p:txBody>
      </p:sp>
      <p:sp>
        <p:nvSpPr>
          <p:cNvPr id="4" name="Date Placeholder 3"/>
          <p:cNvSpPr>
            <a:spLocks noGrp="1"/>
          </p:cNvSpPr>
          <p:nvPr>
            <p:ph type="dt" sz="half" idx="10"/>
          </p:nvPr>
        </p:nvSpPr>
        <p:spPr/>
        <p:txBody>
          <a:bodyPr/>
          <a:lstStyle/>
          <a:p>
            <a:fld id="{647D2193-4505-4A75-99BB-880C6989A757}" type="datetime4">
              <a:rPr lang="en-US" smtClean="0"/>
              <a:pPr/>
              <a:t>September 25,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113A18F4-33C3-445B-924C-31108C51719C}" type="datetime4">
              <a:rPr lang="en-US" smtClean="0"/>
              <a:pPr/>
              <a:t>September 25,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‹Nr.›</a:t>
            </a:fld>
            <a:endParaRPr lang="en-US"/>
          </a:p>
        </p:txBody>
      </p:sp>
      <p:sp>
        <p:nvSpPr>
          <p:cNvPr id="8" name="Title 7"/>
          <p:cNvSpPr>
            <a:spLocks noGrp="1"/>
          </p:cNvSpPr>
          <p:nvPr>
            <p:ph type="title"/>
          </p:nvPr>
        </p:nvSpPr>
        <p:spPr/>
        <p:txBody>
          <a:bodyPr/>
          <a:lstStyle/>
          <a:p>
            <a:r>
              <a:rPr lang="de-DE" smtClean="0"/>
              <a:t>Mastertitelformat bearbeiten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Mastertitelformat bearbeiten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de-DE" smtClean="0"/>
              <a:t>Mastertextformat bearbeiten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de-DE" smtClean="0"/>
              <a:t>Mastertextformat bearbeiten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3AF7543A-E259-478F-9E0D-57BA40E442B7}" type="datetime4">
              <a:rPr lang="en-US" smtClean="0"/>
              <a:pPr/>
              <a:t>September 25, 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4ED01-E2A0-4C1E-8E21-014B99041579}"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lang="en-US"/>
          </a:p>
        </p:txBody>
      </p:sp>
      <p:sp>
        <p:nvSpPr>
          <p:cNvPr id="3" name="Date Placeholder 2"/>
          <p:cNvSpPr>
            <a:spLocks noGrp="1"/>
          </p:cNvSpPr>
          <p:nvPr>
            <p:ph type="dt" sz="half" idx="10"/>
          </p:nvPr>
        </p:nvSpPr>
        <p:spPr/>
        <p:txBody>
          <a:bodyPr/>
          <a:lstStyle/>
          <a:p>
            <a:fld id="{1EFB012D-77A1-44B0-BB26-329BA1EE55C9}" type="datetime4">
              <a:rPr lang="en-US" smtClean="0"/>
              <a:pPr/>
              <a:t>September 25, 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4ED01-E2A0-4C1E-8E21-014B99041579}"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7499E-3031-413E-B01E-B94970708CAA}" type="datetime4">
              <a:rPr lang="en-US" smtClean="0"/>
              <a:pPr/>
              <a:t>September 25, 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4ED01-E2A0-4C1E-8E21-014B99041579}"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Beschriftung">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de-DE" smtClean="0"/>
              <a:t>Mastertitelformat bearbeiten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de-DE" smtClean="0"/>
              <a:t>Mastertextformat bearbeiten</a:t>
            </a:r>
          </a:p>
        </p:txBody>
      </p:sp>
      <p:sp>
        <p:nvSpPr>
          <p:cNvPr id="5" name="Date Placeholder 4"/>
          <p:cNvSpPr>
            <a:spLocks noGrp="1"/>
          </p:cNvSpPr>
          <p:nvPr>
            <p:ph type="dt" sz="half" idx="10"/>
          </p:nvPr>
        </p:nvSpPr>
        <p:spPr/>
        <p:txBody>
          <a:bodyPr/>
          <a:lstStyle/>
          <a:p>
            <a:fld id="{DC7EAB0C-2220-4D0E-A0DD-DB7FA0F742F4}" type="datetime4">
              <a:rPr lang="en-US" smtClean="0"/>
              <a:pPr/>
              <a:t>September 25, 2018</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Beschriftung">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de-DE" smtClean="0"/>
              <a:t>Bild auf Platzhalter ziehen oder durch Klicken auf Symbol hinzufügen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de-DE" smtClean="0"/>
              <a:t>Mastertitelformat bearbeiten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e Placeholder 4"/>
          <p:cNvSpPr>
            <a:spLocks noGrp="1"/>
          </p:cNvSpPr>
          <p:nvPr>
            <p:ph type="dt" sz="half" idx="10"/>
          </p:nvPr>
        </p:nvSpPr>
        <p:spPr/>
        <p:txBody>
          <a:bodyPr/>
          <a:lstStyle/>
          <a:p>
            <a:fld id="{E3416D63-31BF-4B94-B6C5-E20B2C63F515}" type="datetime4">
              <a:rPr lang="en-US" smtClean="0"/>
              <a:pPr/>
              <a:t>September 25,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de-DE" smtClean="0"/>
              <a:t>Mastertitelformat bearbeiten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2B1B13E-D5AF-485E-81A1-82A140076526}" type="datetime4">
              <a:rPr lang="en-US" smtClean="0"/>
              <a:pPr/>
              <a:t>September 25, 2018</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Noten im Sportunterricht</a:t>
            </a:r>
            <a:endParaRPr lang="de-DE" dirty="0"/>
          </a:p>
        </p:txBody>
      </p:sp>
      <p:sp>
        <p:nvSpPr>
          <p:cNvPr id="3" name="Untertitel 2"/>
          <p:cNvSpPr>
            <a:spLocks noGrp="1"/>
          </p:cNvSpPr>
          <p:nvPr>
            <p:ph type="subTitle" idx="1"/>
          </p:nvPr>
        </p:nvSpPr>
        <p:spPr/>
        <p:txBody>
          <a:bodyPr/>
          <a:lstStyle/>
          <a:p>
            <a:r>
              <a:rPr lang="de-DE" dirty="0" smtClean="0"/>
              <a:t>Anregungen und Problematisierung</a:t>
            </a:r>
            <a:endParaRPr lang="de-DE" dirty="0"/>
          </a:p>
        </p:txBody>
      </p:sp>
    </p:spTree>
    <p:extLst>
      <p:ext uri="{BB962C8B-B14F-4D97-AF65-F5344CB8AC3E}">
        <p14:creationId xmlns:p14="http://schemas.microsoft.com/office/powerpoint/2010/main" val="180714593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427951" y="1597324"/>
            <a:ext cx="7979214" cy="1731243"/>
          </a:xfrm>
          <a:prstGeom prst="rect">
            <a:avLst/>
          </a:prstGeom>
        </p:spPr>
        <p:txBody>
          <a:bodyPr wrap="square">
            <a:spAutoFit/>
          </a:bodyPr>
          <a:lstStyle/>
          <a:p>
            <a:pPr>
              <a:lnSpc>
                <a:spcPct val="150000"/>
              </a:lnSpc>
            </a:pPr>
            <a:r>
              <a:rPr lang="de-DE" dirty="0"/>
              <a:t>Gruppenarbeiten </a:t>
            </a:r>
            <a:r>
              <a:rPr lang="de-DE" dirty="0" err="1"/>
              <a:t>können</a:t>
            </a:r>
            <a:r>
              <a:rPr lang="de-DE" dirty="0"/>
              <a:t> bewertet werden, sofern </a:t>
            </a:r>
            <a:r>
              <a:rPr lang="de-DE" dirty="0" err="1"/>
              <a:t>gewährleistet</a:t>
            </a:r>
            <a:r>
              <a:rPr lang="de-DE" dirty="0"/>
              <a:t> ist, dass den an der Gruppenarbeit beteiligten </a:t>
            </a:r>
            <a:r>
              <a:rPr lang="de-DE" dirty="0" err="1"/>
              <a:t>Schülerinnen</a:t>
            </a:r>
            <a:r>
              <a:rPr lang="de-DE" dirty="0"/>
              <a:t> und </a:t>
            </a:r>
            <a:r>
              <a:rPr lang="de-DE" dirty="0" err="1"/>
              <a:t>Schülern</a:t>
            </a:r>
            <a:r>
              <a:rPr lang="de-DE" dirty="0"/>
              <a:t> individuelle Leistungsanteile </a:t>
            </a:r>
            <a:r>
              <a:rPr lang="de-DE" dirty="0" smtClean="0"/>
              <a:t>zugeordnet </a:t>
            </a:r>
            <a:r>
              <a:rPr lang="de-DE" dirty="0"/>
              <a:t>werden </a:t>
            </a:r>
            <a:r>
              <a:rPr lang="de-DE" dirty="0" err="1"/>
              <a:t>können</a:t>
            </a:r>
            <a:r>
              <a:rPr lang="de-DE" dirty="0"/>
              <a:t>. Die Bewertung kann sich auf das Ergebnis und den Prozess der Gruppenarbeit beziehen.“</a:t>
            </a:r>
          </a:p>
        </p:txBody>
      </p:sp>
    </p:spTree>
    <p:extLst>
      <p:ext uri="{BB962C8B-B14F-4D97-AF65-F5344CB8AC3E}">
        <p14:creationId xmlns:p14="http://schemas.microsoft.com/office/powerpoint/2010/main" val="1133714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Aktivierungsaufgabe</a:t>
            </a:r>
            <a:endParaRPr lang="de-DE" dirty="0"/>
          </a:p>
        </p:txBody>
      </p:sp>
      <p:sp>
        <p:nvSpPr>
          <p:cNvPr id="3" name="Inhaltsplatzhalter 2"/>
          <p:cNvSpPr>
            <a:spLocks noGrp="1"/>
          </p:cNvSpPr>
          <p:nvPr>
            <p:ph idx="1"/>
          </p:nvPr>
        </p:nvSpPr>
        <p:spPr/>
        <p:txBody>
          <a:bodyPr/>
          <a:lstStyle/>
          <a:p>
            <a:pPr>
              <a:lnSpc>
                <a:spcPct val="150000"/>
              </a:lnSpc>
            </a:pPr>
            <a:r>
              <a:rPr lang="de-DE" dirty="0" smtClean="0"/>
              <a:t>Definiert in Kleingruppen, wie ihr die einzelnen Noten mit Eigenschaften oder Fähigkeiten füllt. Verständigt euch dabei bitte auf eine Mannschaftssportart und auf eine Individualsportart.</a:t>
            </a:r>
          </a:p>
          <a:p>
            <a:pPr>
              <a:lnSpc>
                <a:spcPct val="150000"/>
              </a:lnSpc>
            </a:pPr>
            <a:endParaRPr lang="de-DE" dirty="0"/>
          </a:p>
          <a:p>
            <a:pPr>
              <a:lnSpc>
                <a:spcPct val="150000"/>
              </a:lnSpc>
            </a:pPr>
            <a:r>
              <a:rPr lang="de-DE" dirty="0" smtClean="0"/>
              <a:t>a) Was stellt ihr innerhalb eurer Gruppe fest</a:t>
            </a:r>
            <a:endParaRPr lang="de-DE" dirty="0"/>
          </a:p>
        </p:txBody>
      </p:sp>
    </p:spTree>
    <p:extLst>
      <p:ext uri="{BB962C8B-B14F-4D97-AF65-F5344CB8AC3E}">
        <p14:creationId xmlns:p14="http://schemas.microsoft.com/office/powerpoint/2010/main" val="1492849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Beispielaufgabe</a:t>
            </a:r>
            <a:endParaRPr lang="de-DE" dirty="0"/>
          </a:p>
        </p:txBody>
      </p:sp>
      <p:sp>
        <p:nvSpPr>
          <p:cNvPr id="3" name="Inhaltsplatzhalter 2"/>
          <p:cNvSpPr>
            <a:spLocks noGrp="1"/>
          </p:cNvSpPr>
          <p:nvPr>
            <p:ph idx="1"/>
          </p:nvPr>
        </p:nvSpPr>
        <p:spPr>
          <a:xfrm>
            <a:off x="822960" y="914400"/>
            <a:ext cx="7520940" cy="3766077"/>
          </a:xfrm>
        </p:spPr>
        <p:txBody>
          <a:bodyPr>
            <a:normAutofit fontScale="92500" lnSpcReduction="20000"/>
          </a:bodyPr>
          <a:lstStyle/>
          <a:p>
            <a:pPr>
              <a:lnSpc>
                <a:spcPct val="150000"/>
              </a:lnSpc>
            </a:pPr>
            <a:r>
              <a:rPr lang="de-DE" dirty="0" smtClean="0"/>
              <a:t>Frau Maier unterrichtet seit sechs Wochen mit zwei Wochenstunden in der Klasse 4a Sport. In der Klasse gibt es sechs Vereinsfußballer, die sich während der Fußballeinheit langweilen und immer wieder durch Unterrichtsstörungen auffallen. Gerade beim regelmäßigen Abschlussspiel gehen sie meist übermotiviert rein, spielen den Ball nicht ab und düpieren ihre Gegner durch sportartenspezifische Tricks. </a:t>
            </a:r>
          </a:p>
          <a:p>
            <a:pPr>
              <a:lnSpc>
                <a:spcPct val="150000"/>
              </a:lnSpc>
            </a:pPr>
            <a:r>
              <a:rPr lang="de-DE" dirty="0" smtClean="0"/>
              <a:t>Auf die Einheit bekommen die Jungs eine 2 mancher sogar eine 3. Der unsportliche und fußballferne Max bekommt ebenfalls eine 2 auf die Einheit. Max benötigt die Zeit im Sportunterricht um effektiv zu trainieren und hört vergleichsweise gut auf die Anweisungen der Lehrkraft.  Die Eltern bitten die Lehrkraft zum Gespräch und wollen die </a:t>
            </a:r>
            <a:r>
              <a:rPr lang="de-DE" dirty="0"/>
              <a:t>N</a:t>
            </a:r>
            <a:r>
              <a:rPr lang="de-DE" dirty="0" smtClean="0"/>
              <a:t>oten begründet haben. </a:t>
            </a:r>
          </a:p>
          <a:p>
            <a:pPr>
              <a:lnSpc>
                <a:spcPct val="150000"/>
              </a:lnSpc>
            </a:pPr>
            <a:r>
              <a:rPr lang="de-DE" dirty="0" smtClean="0"/>
              <a:t>a) Wie begründen Sie vor den Eltern die einzelnen Noten</a:t>
            </a:r>
            <a:endParaRPr lang="de-DE" dirty="0"/>
          </a:p>
        </p:txBody>
      </p:sp>
    </p:spTree>
    <p:extLst>
      <p:ext uri="{BB962C8B-B14F-4D97-AF65-F5344CB8AC3E}">
        <p14:creationId xmlns:p14="http://schemas.microsoft.com/office/powerpoint/2010/main" val="2858530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Eigene Sportlehrerrolle</a:t>
            </a:r>
            <a:endParaRPr lang="de-DE" dirty="0"/>
          </a:p>
        </p:txBody>
      </p:sp>
      <p:sp>
        <p:nvSpPr>
          <p:cNvPr id="3" name="Inhaltsplatzhalter 2"/>
          <p:cNvSpPr>
            <a:spLocks noGrp="1"/>
          </p:cNvSpPr>
          <p:nvPr>
            <p:ph idx="1"/>
          </p:nvPr>
        </p:nvSpPr>
        <p:spPr/>
        <p:txBody>
          <a:bodyPr/>
          <a:lstStyle/>
          <a:p>
            <a:r>
              <a:rPr lang="de-DE" dirty="0" smtClean="0"/>
              <a:t>Vorher klar definieren was bewertet wird &gt; nur zu sagen es gibt im Fußball eine Note ist zu wenig &gt; führt zu Unsicherheiten bei Schülerinnen und Schülern</a:t>
            </a:r>
          </a:p>
          <a:p>
            <a:endParaRPr lang="de-DE" dirty="0"/>
          </a:p>
          <a:p>
            <a:r>
              <a:rPr lang="de-DE" dirty="0" smtClean="0"/>
              <a:t>Klar definieren wie die Mitarbeit in die Endnote reinspielt</a:t>
            </a:r>
          </a:p>
          <a:p>
            <a:endParaRPr lang="de-DE" dirty="0"/>
          </a:p>
          <a:p>
            <a:r>
              <a:rPr lang="de-DE" dirty="0" smtClean="0"/>
              <a:t>Motivieren zum Sport und nicht abschrecken durch die Note</a:t>
            </a:r>
            <a:endParaRPr lang="de-DE" dirty="0"/>
          </a:p>
        </p:txBody>
      </p:sp>
    </p:spTree>
    <p:extLst>
      <p:ext uri="{BB962C8B-B14F-4D97-AF65-F5344CB8AC3E}">
        <p14:creationId xmlns:p14="http://schemas.microsoft.com/office/powerpoint/2010/main" val="1908615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t>
            </a:r>
            <a:r>
              <a:rPr lang="de-DE" dirty="0" err="1" smtClean="0"/>
              <a:t>To</a:t>
            </a:r>
            <a:r>
              <a:rPr lang="de-DE" dirty="0" smtClean="0"/>
              <a:t> Do“</a:t>
            </a:r>
            <a:endParaRPr lang="de-DE" dirty="0"/>
          </a:p>
        </p:txBody>
      </p:sp>
      <p:sp>
        <p:nvSpPr>
          <p:cNvPr id="4" name="Rechteck 3"/>
          <p:cNvSpPr/>
          <p:nvPr/>
        </p:nvSpPr>
        <p:spPr>
          <a:xfrm>
            <a:off x="262293" y="1190476"/>
            <a:ext cx="8881707" cy="3693319"/>
          </a:xfrm>
          <a:prstGeom prst="rect">
            <a:avLst/>
          </a:prstGeom>
        </p:spPr>
        <p:txBody>
          <a:bodyPr wrap="square">
            <a:spAutoFit/>
          </a:bodyPr>
          <a:lstStyle/>
          <a:p>
            <a:r>
              <a:rPr lang="de-DE" dirty="0"/>
              <a:t>Bewerte viel, zensiere wenig! Nutze die Vielfalt an </a:t>
            </a:r>
            <a:r>
              <a:rPr lang="de-DE" dirty="0" err="1"/>
              <a:t>Bewertungsmöglichkeiten</a:t>
            </a:r>
            <a:r>
              <a:rPr lang="de-DE" dirty="0"/>
              <a:t>! Zensiere nur das, was </a:t>
            </a:r>
            <a:r>
              <a:rPr lang="de-DE" dirty="0" err="1"/>
              <a:t>geübt</a:t>
            </a:r>
            <a:r>
              <a:rPr lang="de-DE" dirty="0"/>
              <a:t> wurde!</a:t>
            </a:r>
          </a:p>
          <a:p>
            <a:endParaRPr lang="de-DE" dirty="0" smtClean="0"/>
          </a:p>
          <a:p>
            <a:r>
              <a:rPr lang="de-DE" dirty="0" err="1" smtClean="0"/>
              <a:t>Maßstäbe</a:t>
            </a:r>
            <a:r>
              <a:rPr lang="de-DE" dirty="0" smtClean="0"/>
              <a:t> </a:t>
            </a:r>
            <a:r>
              <a:rPr lang="de-DE" dirty="0"/>
              <a:t>und Bewertungskriterien </a:t>
            </a:r>
            <a:r>
              <a:rPr lang="de-DE" dirty="0" err="1"/>
              <a:t>müssen</a:t>
            </a:r>
            <a:r>
              <a:rPr lang="de-DE" dirty="0"/>
              <a:t> den </a:t>
            </a:r>
            <a:r>
              <a:rPr lang="de-DE" dirty="0" err="1"/>
              <a:t>Schülerinnen</a:t>
            </a:r>
            <a:r>
              <a:rPr lang="de-DE" dirty="0"/>
              <a:t> und </a:t>
            </a:r>
            <a:r>
              <a:rPr lang="de-DE" dirty="0" err="1"/>
              <a:t>Schülern</a:t>
            </a:r>
            <a:r>
              <a:rPr lang="de-DE" dirty="0"/>
              <a:t> vorher bekannt sein!</a:t>
            </a:r>
          </a:p>
          <a:p>
            <a:endParaRPr lang="de-DE" dirty="0" smtClean="0"/>
          </a:p>
          <a:p>
            <a:r>
              <a:rPr lang="de-DE" dirty="0" smtClean="0"/>
              <a:t>Gestalte </a:t>
            </a:r>
            <a:r>
              <a:rPr lang="de-DE" dirty="0"/>
              <a:t>Leistungsbewertungen rationell! Ermittle objektiv, werte </a:t>
            </a:r>
            <a:r>
              <a:rPr lang="de-DE" dirty="0" err="1"/>
              <a:t>pädagogisch</a:t>
            </a:r>
            <a:r>
              <a:rPr lang="de-DE" dirty="0"/>
              <a:t>! </a:t>
            </a:r>
            <a:endParaRPr lang="de-DE" dirty="0" smtClean="0"/>
          </a:p>
          <a:p>
            <a:endParaRPr lang="de-DE" dirty="0"/>
          </a:p>
          <a:p>
            <a:r>
              <a:rPr lang="de-DE" dirty="0" smtClean="0"/>
              <a:t>Setze </a:t>
            </a:r>
            <a:r>
              <a:rPr lang="de-DE" dirty="0"/>
              <a:t>leistungsdifferenzierte Aufgabenstellungen ein!</a:t>
            </a:r>
          </a:p>
          <a:p>
            <a:endParaRPr lang="de-DE" dirty="0" smtClean="0"/>
          </a:p>
          <a:p>
            <a:r>
              <a:rPr lang="de-DE" dirty="0" smtClean="0"/>
              <a:t>Versuche </a:t>
            </a:r>
            <a:r>
              <a:rPr lang="de-DE" dirty="0"/>
              <a:t>Wahl- und Streichergebnisse einzubringen!</a:t>
            </a:r>
          </a:p>
          <a:p>
            <a:endParaRPr lang="de-DE" dirty="0" smtClean="0"/>
          </a:p>
          <a:p>
            <a:r>
              <a:rPr lang="de-DE" dirty="0" smtClean="0"/>
              <a:t>Der </a:t>
            </a:r>
            <a:r>
              <a:rPr lang="de-DE" dirty="0" err="1"/>
              <a:t>Schüler</a:t>
            </a:r>
            <a:r>
              <a:rPr lang="de-DE" dirty="0"/>
              <a:t> hat ein Recht, seine Noten zu erfahren!</a:t>
            </a:r>
          </a:p>
        </p:txBody>
      </p:sp>
    </p:spTree>
    <p:extLst>
      <p:ext uri="{BB962C8B-B14F-4D97-AF65-F5344CB8AC3E}">
        <p14:creationId xmlns:p14="http://schemas.microsoft.com/office/powerpoint/2010/main" val="3667996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Bewertungskriterien</a:t>
            </a:r>
            <a:endParaRPr lang="de-DE" dirty="0"/>
          </a:p>
        </p:txBody>
      </p:sp>
      <p:sp>
        <p:nvSpPr>
          <p:cNvPr id="4" name="Rechteck 3"/>
          <p:cNvSpPr/>
          <p:nvPr/>
        </p:nvSpPr>
        <p:spPr>
          <a:xfrm>
            <a:off x="0" y="1066266"/>
            <a:ext cx="9144000" cy="3754874"/>
          </a:xfrm>
          <a:prstGeom prst="rect">
            <a:avLst/>
          </a:prstGeom>
        </p:spPr>
        <p:txBody>
          <a:bodyPr wrap="square">
            <a:spAutoFit/>
          </a:bodyPr>
          <a:lstStyle/>
          <a:p>
            <a:r>
              <a:rPr lang="de-DE" sz="1400" dirty="0" smtClean="0"/>
              <a:t>Sportliche </a:t>
            </a:r>
            <a:r>
              <a:rPr lang="de-DE" sz="1400" dirty="0"/>
              <a:t>Leistung in den Sportartengruppen hinsichtlich</a:t>
            </a:r>
          </a:p>
          <a:p>
            <a:r>
              <a:rPr lang="de-DE" sz="1400" dirty="0"/>
              <a:t>- Weiten, Zeiten, </a:t>
            </a:r>
            <a:r>
              <a:rPr lang="de-DE" sz="1400" dirty="0" err="1"/>
              <a:t>Höhen</a:t>
            </a:r>
            <a:r>
              <a:rPr lang="de-DE" sz="1400" dirty="0"/>
              <a:t> (z.B. Laufen, Springen, Werfen – Leichtathletik, Bewegen im Wasser – Schwimmen)</a:t>
            </a:r>
          </a:p>
          <a:p>
            <a:r>
              <a:rPr lang="de-DE" sz="1400" dirty="0"/>
              <a:t>- Schwierigkeit, </a:t>
            </a:r>
            <a:r>
              <a:rPr lang="de-DE" sz="1400" dirty="0" err="1"/>
              <a:t>Bewegungsqualität</a:t>
            </a:r>
            <a:r>
              <a:rPr lang="de-DE" sz="1400" dirty="0"/>
              <a:t> (z.B. Bewegen an </a:t>
            </a:r>
            <a:r>
              <a:rPr lang="de-DE" sz="1400" dirty="0" err="1"/>
              <a:t>Geräten</a:t>
            </a:r>
            <a:r>
              <a:rPr lang="de-DE" sz="1400" dirty="0"/>
              <a:t> – Turnen, </a:t>
            </a:r>
            <a:r>
              <a:rPr lang="de-DE" sz="1400" dirty="0" err="1"/>
              <a:t>Bewegungskünste</a:t>
            </a:r>
            <a:r>
              <a:rPr lang="de-DE" sz="1400" dirty="0"/>
              <a:t>, Gymnastik, Tanz)</a:t>
            </a:r>
          </a:p>
          <a:p>
            <a:pPr marL="285750" indent="-285750">
              <a:buFontTx/>
              <a:buChar char="-"/>
            </a:pPr>
            <a:r>
              <a:rPr lang="de-DE" sz="1400" dirty="0" smtClean="0"/>
              <a:t>Effizienz</a:t>
            </a:r>
            <a:r>
              <a:rPr lang="de-DE" sz="1400" dirty="0"/>
              <a:t>, Spielerfolg (z.B. Spielen – Spiele)</a:t>
            </a:r>
          </a:p>
          <a:p>
            <a:endParaRPr lang="de-DE" sz="1400" dirty="0"/>
          </a:p>
          <a:p>
            <a:r>
              <a:rPr lang="de-DE" sz="1400" dirty="0" err="1" smtClean="0"/>
              <a:t>Berücksichtigung</a:t>
            </a:r>
            <a:r>
              <a:rPr lang="de-DE" sz="1400" dirty="0" smtClean="0"/>
              <a:t> </a:t>
            </a:r>
            <a:r>
              <a:rPr lang="de-DE" sz="1400" dirty="0"/>
              <a:t>des individuellen Leistungsniveaus (im Sinne eines Gesamteindrucks </a:t>
            </a:r>
            <a:r>
              <a:rPr lang="de-DE" sz="1400" dirty="0" smtClean="0"/>
              <a:t>der</a:t>
            </a:r>
          </a:p>
          <a:p>
            <a:endParaRPr lang="de-DE" sz="1400" dirty="0" smtClean="0"/>
          </a:p>
          <a:p>
            <a:r>
              <a:rPr lang="de-DE" sz="1400" dirty="0" err="1" smtClean="0"/>
              <a:t>Lernfähigkeit</a:t>
            </a:r>
            <a:r>
              <a:rPr lang="de-DE" sz="1400" dirty="0" smtClean="0"/>
              <a:t> </a:t>
            </a:r>
            <a:r>
              <a:rPr lang="de-DE" sz="1400" dirty="0"/>
              <a:t>und -bereitschaft (Bereitwilligkeit, sich auf neue Aufgaben einzulassen)</a:t>
            </a:r>
          </a:p>
          <a:p>
            <a:endParaRPr lang="de-DE" sz="1400" dirty="0" smtClean="0"/>
          </a:p>
          <a:p>
            <a:r>
              <a:rPr lang="de-DE" sz="1400" dirty="0" smtClean="0"/>
              <a:t>Anstrengungsbereitschaft </a:t>
            </a:r>
            <a:r>
              <a:rPr lang="de-DE" sz="1400" dirty="0"/>
              <a:t>(</a:t>
            </a:r>
            <a:r>
              <a:rPr lang="de-DE" sz="1400" dirty="0" err="1"/>
              <a:t>Bemühen</a:t>
            </a:r>
            <a:r>
              <a:rPr lang="de-DE" sz="1400" dirty="0"/>
              <a:t> und Einsatz beim </a:t>
            </a:r>
            <a:r>
              <a:rPr lang="de-DE" sz="1400" dirty="0" err="1"/>
              <a:t>Üben</a:t>
            </a:r>
            <a:r>
              <a:rPr lang="de-DE" sz="1400" dirty="0"/>
              <a:t>, Spielen usw.) </a:t>
            </a:r>
            <a:r>
              <a:rPr lang="de-DE" sz="1400" dirty="0" err="1"/>
              <a:t>Selbstständigkeit</a:t>
            </a:r>
            <a:r>
              <a:rPr lang="de-DE" sz="1400" dirty="0"/>
              <a:t> (</a:t>
            </a:r>
            <a:r>
              <a:rPr lang="de-DE" sz="1400" dirty="0" err="1"/>
              <a:t>eigenständiges</a:t>
            </a:r>
            <a:r>
              <a:rPr lang="de-DE" sz="1400" dirty="0"/>
              <a:t> </a:t>
            </a:r>
            <a:r>
              <a:rPr lang="de-DE" sz="1400" dirty="0" err="1"/>
              <a:t>Lösen</a:t>
            </a:r>
            <a:r>
              <a:rPr lang="de-DE" sz="1400" dirty="0"/>
              <a:t> von Aufgaben)</a:t>
            </a:r>
          </a:p>
          <a:p>
            <a:endParaRPr lang="de-DE" sz="1400" dirty="0" smtClean="0"/>
          </a:p>
          <a:p>
            <a:r>
              <a:rPr lang="de-DE" sz="1400" dirty="0" err="1" smtClean="0"/>
              <a:t>Zuverlässigkeit</a:t>
            </a:r>
            <a:r>
              <a:rPr lang="de-DE" sz="1400" dirty="0" smtClean="0"/>
              <a:t> </a:t>
            </a:r>
            <a:r>
              <a:rPr lang="de-DE" sz="1400" dirty="0"/>
              <a:t>(</a:t>
            </a:r>
            <a:r>
              <a:rPr lang="de-DE" sz="1400" dirty="0" err="1"/>
              <a:t>verlässliche</a:t>
            </a:r>
            <a:r>
              <a:rPr lang="de-DE" sz="1400" dirty="0"/>
              <a:t> Erledigung von Aufgaben)</a:t>
            </a:r>
          </a:p>
          <a:p>
            <a:endParaRPr lang="de-DE" sz="1400" dirty="0" smtClean="0"/>
          </a:p>
          <a:p>
            <a:r>
              <a:rPr lang="de-DE" sz="1400" dirty="0" smtClean="0"/>
              <a:t>Hilfsbereitschaft </a:t>
            </a:r>
            <a:r>
              <a:rPr lang="de-DE" sz="1400" dirty="0"/>
              <a:t>(</a:t>
            </a:r>
            <a:r>
              <a:rPr lang="de-DE" sz="1400" dirty="0" err="1"/>
              <a:t>Unterstützung</a:t>
            </a:r>
            <a:r>
              <a:rPr lang="de-DE" sz="1400" dirty="0"/>
              <a:t> von </a:t>
            </a:r>
            <a:r>
              <a:rPr lang="de-DE" sz="1400" dirty="0" err="1"/>
              <a:t>Mitschülern</a:t>
            </a:r>
            <a:r>
              <a:rPr lang="de-DE" sz="1400" dirty="0"/>
              <a:t>)</a:t>
            </a:r>
          </a:p>
          <a:p>
            <a:endParaRPr lang="de-DE" sz="1400" dirty="0" smtClean="0"/>
          </a:p>
          <a:p>
            <a:r>
              <a:rPr lang="de-DE" sz="1400" dirty="0" err="1" smtClean="0"/>
              <a:t>Rücksichtnahme</a:t>
            </a:r>
            <a:r>
              <a:rPr lang="de-DE" sz="1400" dirty="0" smtClean="0"/>
              <a:t> </a:t>
            </a:r>
            <a:r>
              <a:rPr lang="de-DE" sz="1400" dirty="0"/>
              <a:t>auf </a:t>
            </a:r>
            <a:r>
              <a:rPr lang="de-DE" sz="1400" dirty="0" err="1"/>
              <a:t>schwächere</a:t>
            </a:r>
            <a:r>
              <a:rPr lang="de-DE" sz="1400" dirty="0"/>
              <a:t> </a:t>
            </a:r>
            <a:r>
              <a:rPr lang="de-DE" sz="1400" dirty="0" err="1"/>
              <a:t>Mitschüler</a:t>
            </a:r>
            <a:r>
              <a:rPr lang="de-DE" sz="1400" dirty="0"/>
              <a:t> (</a:t>
            </a:r>
            <a:r>
              <a:rPr lang="de-DE" sz="1400" dirty="0" err="1"/>
              <a:t>fürsorgliche</a:t>
            </a:r>
            <a:r>
              <a:rPr lang="de-DE" sz="1400" dirty="0"/>
              <a:t> Achtsamkeit </a:t>
            </a:r>
            <a:r>
              <a:rPr lang="de-DE" sz="1400" dirty="0" err="1"/>
              <a:t>für</a:t>
            </a:r>
            <a:r>
              <a:rPr lang="de-DE" sz="1400" dirty="0"/>
              <a:t> </a:t>
            </a:r>
            <a:r>
              <a:rPr lang="de-DE" sz="1400" dirty="0" err="1"/>
              <a:t>Mitschüler</a:t>
            </a:r>
            <a:r>
              <a:rPr lang="de-DE" sz="1400" dirty="0"/>
              <a:t>)</a:t>
            </a:r>
          </a:p>
        </p:txBody>
      </p:sp>
    </p:spTree>
    <p:extLst>
      <p:ext uri="{BB962C8B-B14F-4D97-AF65-F5344CB8AC3E}">
        <p14:creationId xmlns:p14="http://schemas.microsoft.com/office/powerpoint/2010/main" val="2003071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07073" y="805683"/>
            <a:ext cx="8724677" cy="3416320"/>
          </a:xfrm>
          <a:prstGeom prst="rect">
            <a:avLst/>
          </a:prstGeom>
        </p:spPr>
        <p:txBody>
          <a:bodyPr wrap="square">
            <a:spAutoFit/>
          </a:bodyPr>
          <a:lstStyle/>
          <a:p>
            <a:r>
              <a:rPr lang="de-DE" dirty="0" smtClean="0"/>
              <a:t>Akzeptieren </a:t>
            </a:r>
            <a:r>
              <a:rPr lang="de-DE" dirty="0" err="1"/>
              <a:t>schwächerer</a:t>
            </a:r>
            <a:r>
              <a:rPr lang="de-DE" dirty="0"/>
              <a:t> und Anerkennung </a:t>
            </a:r>
            <a:r>
              <a:rPr lang="de-DE" dirty="0" err="1"/>
              <a:t>stärkerer</a:t>
            </a:r>
            <a:r>
              <a:rPr lang="de-DE" dirty="0"/>
              <a:t> </a:t>
            </a:r>
            <a:r>
              <a:rPr lang="de-DE" dirty="0" err="1"/>
              <a:t>Mitschüler</a:t>
            </a:r>
            <a:r>
              <a:rPr lang="de-DE" dirty="0"/>
              <a:t> (Tolerierung von </a:t>
            </a:r>
            <a:r>
              <a:rPr lang="de-DE" dirty="0" err="1"/>
              <a:t>Könnensdifferenzen</a:t>
            </a:r>
            <a:r>
              <a:rPr lang="de-DE" dirty="0" smtClean="0"/>
              <a:t>)</a:t>
            </a:r>
          </a:p>
          <a:p>
            <a:endParaRPr lang="de-DE" dirty="0"/>
          </a:p>
          <a:p>
            <a:r>
              <a:rPr lang="de-DE" dirty="0"/>
              <a:t>Fairness im Spiel (Beachtung und Einhaltung vereinbarter Regeln</a:t>
            </a:r>
            <a:r>
              <a:rPr lang="de-DE" dirty="0" smtClean="0"/>
              <a:t>)</a:t>
            </a:r>
          </a:p>
          <a:p>
            <a:endParaRPr lang="de-DE" dirty="0"/>
          </a:p>
          <a:p>
            <a:r>
              <a:rPr lang="de-DE" dirty="0" err="1"/>
              <a:t>Kooperationsfähigkeit</a:t>
            </a:r>
            <a:r>
              <a:rPr lang="de-DE" dirty="0"/>
              <a:t> und -bereitschaft (Zusammenarbeit beim </a:t>
            </a:r>
            <a:r>
              <a:rPr lang="de-DE" dirty="0" err="1"/>
              <a:t>Lösen</a:t>
            </a:r>
            <a:r>
              <a:rPr lang="de-DE" dirty="0"/>
              <a:t> von Aufgaben</a:t>
            </a:r>
            <a:r>
              <a:rPr lang="de-DE" dirty="0" smtClean="0"/>
              <a:t>)</a:t>
            </a:r>
          </a:p>
          <a:p>
            <a:endParaRPr lang="de-DE" dirty="0"/>
          </a:p>
          <a:p>
            <a:r>
              <a:rPr lang="de-DE" dirty="0" err="1"/>
              <a:t>Fähigkeit</a:t>
            </a:r>
            <a:r>
              <a:rPr lang="de-DE" dirty="0"/>
              <a:t> und Bereitschaft zur gewaltfreien </a:t>
            </a:r>
            <a:r>
              <a:rPr lang="de-DE" dirty="0" err="1"/>
              <a:t>Konfliktbewältigung</a:t>
            </a:r>
            <a:r>
              <a:rPr lang="de-DE" dirty="0"/>
              <a:t> (argumentative </a:t>
            </a:r>
            <a:r>
              <a:rPr lang="de-DE" dirty="0" err="1"/>
              <a:t>Lösung</a:t>
            </a:r>
            <a:r>
              <a:rPr lang="de-DE" dirty="0"/>
              <a:t> von Auseinandersetzungen</a:t>
            </a:r>
            <a:r>
              <a:rPr lang="de-DE" dirty="0" smtClean="0"/>
              <a:t>)</a:t>
            </a:r>
          </a:p>
          <a:p>
            <a:endParaRPr lang="de-DE" dirty="0"/>
          </a:p>
          <a:p>
            <a:r>
              <a:rPr lang="de-DE" dirty="0"/>
              <a:t>Interesse an und Wissen um Gesundheit und Hygiene (Kenntnis von </a:t>
            </a:r>
            <a:r>
              <a:rPr lang="de-DE" dirty="0" err="1"/>
              <a:t>gesundheits-fördernden</a:t>
            </a:r>
            <a:r>
              <a:rPr lang="de-DE" dirty="0"/>
              <a:t> und </a:t>
            </a:r>
            <a:r>
              <a:rPr lang="de-DE" dirty="0" err="1"/>
              <a:t>gesundheitsschädlichen</a:t>
            </a:r>
            <a:r>
              <a:rPr lang="de-DE" dirty="0"/>
              <a:t> Verhaltensweisen im Sport</a:t>
            </a:r>
            <a:r>
              <a:rPr lang="de-DE" dirty="0" smtClean="0"/>
              <a:t>)</a:t>
            </a:r>
          </a:p>
        </p:txBody>
      </p:sp>
    </p:spTree>
    <p:extLst>
      <p:ext uri="{BB962C8B-B14F-4D97-AF65-F5344CB8AC3E}">
        <p14:creationId xmlns:p14="http://schemas.microsoft.com/office/powerpoint/2010/main" val="4214935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Gliederung</a:t>
            </a:r>
            <a:endParaRPr lang="de-DE" dirty="0"/>
          </a:p>
        </p:txBody>
      </p:sp>
      <p:sp>
        <p:nvSpPr>
          <p:cNvPr id="3" name="Inhaltsplatzhalter 2"/>
          <p:cNvSpPr>
            <a:spLocks noGrp="1"/>
          </p:cNvSpPr>
          <p:nvPr>
            <p:ph idx="1"/>
          </p:nvPr>
        </p:nvSpPr>
        <p:spPr>
          <a:xfrm>
            <a:off x="822960" y="1280103"/>
            <a:ext cx="7520940" cy="3579849"/>
          </a:xfrm>
        </p:spPr>
        <p:txBody>
          <a:bodyPr/>
          <a:lstStyle/>
          <a:p>
            <a:pPr>
              <a:lnSpc>
                <a:spcPct val="140000"/>
              </a:lnSpc>
              <a:buAutoNum type="arabicPeriod"/>
            </a:pPr>
            <a:r>
              <a:rPr lang="de-DE" sz="1800" dirty="0" smtClean="0"/>
              <a:t>Einführung</a:t>
            </a:r>
          </a:p>
          <a:p>
            <a:pPr>
              <a:lnSpc>
                <a:spcPct val="140000"/>
              </a:lnSpc>
              <a:buAutoNum type="arabicPeriod"/>
            </a:pPr>
            <a:r>
              <a:rPr lang="de-DE" sz="1800" dirty="0" smtClean="0"/>
              <a:t>Rechtslage</a:t>
            </a:r>
          </a:p>
          <a:p>
            <a:pPr>
              <a:lnSpc>
                <a:spcPct val="140000"/>
              </a:lnSpc>
              <a:buAutoNum type="arabicPeriod"/>
            </a:pPr>
            <a:r>
              <a:rPr lang="de-DE" sz="1800" dirty="0" smtClean="0"/>
              <a:t>Praxis</a:t>
            </a:r>
          </a:p>
          <a:p>
            <a:pPr>
              <a:lnSpc>
                <a:spcPct val="140000"/>
              </a:lnSpc>
              <a:buAutoNum type="arabicPeriod"/>
            </a:pPr>
            <a:r>
              <a:rPr lang="de-DE" sz="1800" dirty="0" smtClean="0"/>
              <a:t>Eigene Sportlehrerrolle</a:t>
            </a:r>
          </a:p>
          <a:p>
            <a:pPr>
              <a:lnSpc>
                <a:spcPct val="140000"/>
              </a:lnSpc>
              <a:buAutoNum type="arabicPeriod"/>
            </a:pPr>
            <a:r>
              <a:rPr lang="de-DE" sz="1800" dirty="0" smtClean="0"/>
              <a:t>„</a:t>
            </a:r>
            <a:r>
              <a:rPr lang="de-DE" sz="1800" dirty="0" err="1" smtClean="0"/>
              <a:t>To</a:t>
            </a:r>
            <a:r>
              <a:rPr lang="de-DE" sz="1800" dirty="0" smtClean="0"/>
              <a:t> Do“</a:t>
            </a:r>
          </a:p>
          <a:p>
            <a:pPr marL="0" indent="0">
              <a:lnSpc>
                <a:spcPct val="140000"/>
              </a:lnSpc>
            </a:pPr>
            <a:endParaRPr lang="de-DE" dirty="0"/>
          </a:p>
        </p:txBody>
      </p:sp>
      <p:pic>
        <p:nvPicPr>
          <p:cNvPr id="4" name="Bild 3" descr="Unknow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4023" y="1589079"/>
            <a:ext cx="3810000" cy="2133600"/>
          </a:xfrm>
          <a:prstGeom prst="rect">
            <a:avLst/>
          </a:prstGeom>
        </p:spPr>
      </p:pic>
    </p:spTree>
    <p:extLst>
      <p:ext uri="{BB962C8B-B14F-4D97-AF65-F5344CB8AC3E}">
        <p14:creationId xmlns:p14="http://schemas.microsoft.com/office/powerpoint/2010/main" val="411347082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 Einführung</a:t>
            </a:r>
            <a:endParaRPr lang="de-DE" dirty="0"/>
          </a:p>
        </p:txBody>
      </p:sp>
      <p:sp>
        <p:nvSpPr>
          <p:cNvPr id="3" name="Inhaltsplatzhalter 2"/>
          <p:cNvSpPr>
            <a:spLocks noGrp="1"/>
          </p:cNvSpPr>
          <p:nvPr>
            <p:ph idx="1"/>
          </p:nvPr>
        </p:nvSpPr>
        <p:spPr>
          <a:xfrm>
            <a:off x="822960" y="914400"/>
            <a:ext cx="7520940" cy="4069471"/>
          </a:xfrm>
        </p:spPr>
        <p:txBody>
          <a:bodyPr>
            <a:normAutofit/>
          </a:bodyPr>
          <a:lstStyle/>
          <a:p>
            <a:r>
              <a:rPr lang="de-DE" dirty="0" smtClean="0"/>
              <a:t>Probleme, die die Lehrkräfte im Zusammenhang mit der Notengebung wahrnehmen, lassen sich in drei Kategorien aufteilen:</a:t>
            </a:r>
          </a:p>
          <a:p>
            <a:endParaRPr lang="de-DE" dirty="0" smtClean="0"/>
          </a:p>
          <a:p>
            <a:r>
              <a:rPr lang="de-DE" dirty="0" smtClean="0"/>
              <a:t>1. Strukturelle Bedingungen: spezielle räumliche oder zeitliche Bedingungen &gt; Schnelligkeit und Flüchtigkeit ebenso die Gleichzeitigkeit von Unterrichtshandlungen und generell Zeitknappheit</a:t>
            </a:r>
          </a:p>
          <a:p>
            <a:endParaRPr lang="de-DE" dirty="0"/>
          </a:p>
          <a:p>
            <a:r>
              <a:rPr lang="de-DE" dirty="0" smtClean="0"/>
              <a:t>2. </a:t>
            </a:r>
            <a:r>
              <a:rPr lang="de-DE" dirty="0" err="1" smtClean="0"/>
              <a:t>Vieldimensionalität</a:t>
            </a:r>
            <a:r>
              <a:rPr lang="de-DE" dirty="0" smtClean="0"/>
              <a:t> der Beurteilungsbereiche: Leistungsfortschritt, das soziale Verhalten oder die Beteiligung an Gesprächsphasen weisen Defizite in der Eindeutigkeit der Transparenz und Messbarkeit auf &gt; diese Probleme veranlassen viele Lehrkräfte dazu, die Beurteilung dieser Bereiche als „subjektive“ und „sporadische“ Einschätzung vorzunehmen, was dem Objektivitätsanspruch der Notengebung widerspricht</a:t>
            </a:r>
          </a:p>
          <a:p>
            <a:endParaRPr lang="de-DE" dirty="0"/>
          </a:p>
          <a:p>
            <a:endParaRPr lang="de-DE" dirty="0"/>
          </a:p>
        </p:txBody>
      </p:sp>
    </p:spTree>
    <p:extLst>
      <p:ext uri="{BB962C8B-B14F-4D97-AF65-F5344CB8AC3E}">
        <p14:creationId xmlns:p14="http://schemas.microsoft.com/office/powerpoint/2010/main" val="257706202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22960" y="1853808"/>
            <a:ext cx="7520940" cy="3579849"/>
          </a:xfrm>
        </p:spPr>
        <p:txBody>
          <a:bodyPr/>
          <a:lstStyle/>
          <a:p>
            <a:r>
              <a:rPr lang="de-DE" dirty="0" smtClean="0"/>
              <a:t>3. Subjektivität der Noten</a:t>
            </a:r>
          </a:p>
          <a:p>
            <a:r>
              <a:rPr lang="de-DE" dirty="0"/>
              <a:t>	</a:t>
            </a:r>
            <a:r>
              <a:rPr lang="de-DE" dirty="0" smtClean="0"/>
              <a:t>Subjektivität die im Spiel-, Technik- und im Gestaltungsbereich liegt wird hierbei kritisiert</a:t>
            </a:r>
          </a:p>
          <a:p>
            <a:r>
              <a:rPr lang="de-DE" dirty="0"/>
              <a:t>	</a:t>
            </a:r>
            <a:r>
              <a:rPr lang="de-DE" dirty="0" smtClean="0"/>
              <a:t>Der sich öffnende Bewertungsspielraum führt bei den Lehrkräften zu Unsicherheit und Überforderung und wird auch von Schülern wahrgenommen &gt; das äußert </a:t>
            </a:r>
            <a:r>
              <a:rPr lang="de-DE" smtClean="0"/>
              <a:t>sich durch </a:t>
            </a:r>
            <a:r>
              <a:rPr lang="de-DE" dirty="0" smtClean="0"/>
              <a:t>verstärkten Schülerprotest </a:t>
            </a:r>
          </a:p>
        </p:txBody>
      </p:sp>
    </p:spTree>
    <p:extLst>
      <p:ext uri="{BB962C8B-B14F-4D97-AF65-F5344CB8AC3E}">
        <p14:creationId xmlns:p14="http://schemas.microsoft.com/office/powerpoint/2010/main" val="18581823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Rechtliches</a:t>
            </a:r>
            <a:endParaRPr lang="de-DE" dirty="0"/>
          </a:p>
        </p:txBody>
      </p:sp>
      <p:sp>
        <p:nvSpPr>
          <p:cNvPr id="4" name="Rechteck 3"/>
          <p:cNvSpPr/>
          <p:nvPr/>
        </p:nvSpPr>
        <p:spPr>
          <a:xfrm>
            <a:off x="165657" y="1201098"/>
            <a:ext cx="8876531" cy="3026470"/>
          </a:xfrm>
          <a:prstGeom prst="rect">
            <a:avLst/>
          </a:prstGeom>
        </p:spPr>
        <p:txBody>
          <a:bodyPr wrap="square">
            <a:spAutoFit/>
          </a:bodyPr>
          <a:lstStyle/>
          <a:p>
            <a:pPr>
              <a:lnSpc>
                <a:spcPct val="150000"/>
              </a:lnSpc>
            </a:pPr>
            <a:r>
              <a:rPr lang="de-DE" sz="1600" dirty="0" smtClean="0"/>
              <a:t>Soweit </a:t>
            </a:r>
            <a:r>
              <a:rPr lang="de-DE" sz="1600" dirty="0"/>
              <a:t>Noten erteilt werden, erfolgt die Notengebung nach Maßgabe des § 73 Abs. 4 des Hessischen Schulgesetzes. </a:t>
            </a:r>
            <a:r>
              <a:rPr lang="de-DE" sz="1600" baseline="30000" dirty="0"/>
              <a:t>2</a:t>
            </a:r>
            <a:r>
              <a:rPr lang="de-DE" sz="1600" dirty="0"/>
              <a:t>Die Erteilung von Zwischennoten und von gebrochenen Noten, wie beispielsweise von Dezimalzahlen, ist unzulässig. </a:t>
            </a:r>
            <a:r>
              <a:rPr lang="de-DE" sz="1600" baseline="30000" dirty="0"/>
              <a:t>3</a:t>
            </a:r>
            <a:r>
              <a:rPr lang="de-DE" sz="1600" dirty="0"/>
              <a:t>Eine aufwärts oder abwärts gerichtete Tendenz kann bei einer Leistungsbewertung durch eine Anmerkung oder, mit Ausnahme von Zeugnissen, durch ein in Klammern gesetztes Plus (+) oder Minus (-) charakterisiert werden. </a:t>
            </a:r>
            <a:r>
              <a:rPr lang="de-DE" sz="1600" baseline="30000" dirty="0"/>
              <a:t>4</a:t>
            </a:r>
            <a:r>
              <a:rPr lang="de-DE" sz="1600" dirty="0"/>
              <a:t>Ergänzende verbale Hinweise zu Noten sollten gegeben werden, wenn dies pädagogisch geboten oder sinnvoll erscheint. </a:t>
            </a:r>
            <a:r>
              <a:rPr lang="de-DE" sz="1600" baseline="30000" dirty="0"/>
              <a:t>5</a:t>
            </a:r>
            <a:r>
              <a:rPr lang="de-DE" sz="1600" dirty="0"/>
              <a:t>Auf Wunsch der Eltern, bei Volljährigen auf deren Wunsch, sind Noten in einer Rücksprache von der Fachlehrerin oder dem Fachlehrer zu erläutern</a:t>
            </a:r>
            <a:r>
              <a:rPr lang="de-DE" sz="1600" dirty="0" smtClean="0"/>
              <a:t>.</a:t>
            </a:r>
            <a:endParaRPr lang="de-DE" sz="1600" dirty="0"/>
          </a:p>
        </p:txBody>
      </p:sp>
    </p:spTree>
    <p:extLst>
      <p:ext uri="{BB962C8B-B14F-4D97-AF65-F5344CB8AC3E}">
        <p14:creationId xmlns:p14="http://schemas.microsoft.com/office/powerpoint/2010/main" val="61215229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67469" y="38853"/>
            <a:ext cx="8738482" cy="5047535"/>
          </a:xfrm>
          <a:prstGeom prst="rect">
            <a:avLst/>
          </a:prstGeom>
        </p:spPr>
        <p:txBody>
          <a:bodyPr wrap="square">
            <a:spAutoFit/>
          </a:bodyPr>
          <a:lstStyle/>
          <a:p>
            <a:r>
              <a:rPr lang="de-DE" sz="1400" u="sng" dirty="0" smtClean="0"/>
              <a:t>der </a:t>
            </a:r>
            <a:r>
              <a:rPr lang="de-DE" sz="1400" u="sng" dirty="0"/>
              <a:t>Bewertung der Leistungen werden folgende Notenstufen zugrunde gelegt</a:t>
            </a:r>
            <a:r>
              <a:rPr lang="de-DE" sz="1400" dirty="0"/>
              <a:t>:</a:t>
            </a:r>
          </a:p>
          <a:p>
            <a:endParaRPr lang="de-DE" sz="1400" dirty="0" smtClean="0"/>
          </a:p>
          <a:p>
            <a:r>
              <a:rPr lang="de-DE" sz="1400" dirty="0" smtClean="0"/>
              <a:t>sehr </a:t>
            </a:r>
            <a:r>
              <a:rPr lang="de-DE" sz="1400" dirty="0"/>
              <a:t>gut (1)</a:t>
            </a:r>
          </a:p>
          <a:p>
            <a:r>
              <a:rPr lang="de-DE" sz="1400" dirty="0"/>
              <a:t>Die Note ‚sehr gut‘ soll erteilt werden, wenn die Leistung den Anforderungen in besonderem Maße entspricht.</a:t>
            </a:r>
          </a:p>
          <a:p>
            <a:endParaRPr lang="de-DE" sz="1400" dirty="0" smtClean="0"/>
          </a:p>
          <a:p>
            <a:r>
              <a:rPr lang="de-DE" sz="1400" dirty="0" smtClean="0"/>
              <a:t>gut </a:t>
            </a:r>
            <a:r>
              <a:rPr lang="de-DE" sz="1400" dirty="0"/>
              <a:t>(2)</a:t>
            </a:r>
          </a:p>
          <a:p>
            <a:r>
              <a:rPr lang="de-DE" sz="1400" dirty="0"/>
              <a:t>Die Note ‚gut‘ soll erteilt werden, wenn die Leistung den Anforderungen voll entspricht.</a:t>
            </a:r>
          </a:p>
          <a:p>
            <a:endParaRPr lang="de-DE" sz="1400" dirty="0" smtClean="0"/>
          </a:p>
          <a:p>
            <a:r>
              <a:rPr lang="de-DE" sz="1400" dirty="0" smtClean="0"/>
              <a:t>befriedigend </a:t>
            </a:r>
            <a:r>
              <a:rPr lang="de-DE" sz="1400" dirty="0"/>
              <a:t>(3)</a:t>
            </a:r>
          </a:p>
          <a:p>
            <a:r>
              <a:rPr lang="de-DE" sz="1400" dirty="0"/>
              <a:t>Die Note ‚befriedigend‘ soll erteilt werden, wenn die Leistung im Allgemeinen den Anforderungen entspricht.</a:t>
            </a:r>
          </a:p>
          <a:p>
            <a:endParaRPr lang="de-DE" sz="1400" dirty="0" smtClean="0"/>
          </a:p>
          <a:p>
            <a:r>
              <a:rPr lang="de-DE" sz="1400" dirty="0" smtClean="0"/>
              <a:t>ausreichend </a:t>
            </a:r>
            <a:r>
              <a:rPr lang="de-DE" sz="1400" dirty="0"/>
              <a:t>(4)</a:t>
            </a:r>
          </a:p>
          <a:p>
            <a:r>
              <a:rPr lang="de-DE" sz="1400" dirty="0"/>
              <a:t>Die Note ‚ausreichend‘ soll erteilt werden, wenn die Leistung zwar </a:t>
            </a:r>
            <a:r>
              <a:rPr lang="de-DE" sz="1400" dirty="0" err="1"/>
              <a:t>Mängel</a:t>
            </a:r>
            <a:r>
              <a:rPr lang="de-DE" sz="1400" dirty="0"/>
              <a:t> </a:t>
            </a:r>
            <a:r>
              <a:rPr lang="de-DE" sz="1400" dirty="0" smtClean="0"/>
              <a:t>aufweist</a:t>
            </a:r>
            <a:r>
              <a:rPr lang="de-DE" sz="1400" dirty="0"/>
              <a:t>, aber im Ganzen den Anforderungen noch entspricht</a:t>
            </a:r>
            <a:r>
              <a:rPr lang="de-DE" sz="1400" dirty="0" smtClean="0"/>
              <a:t>.</a:t>
            </a:r>
          </a:p>
          <a:p>
            <a:endParaRPr lang="de-DE" sz="1400" dirty="0"/>
          </a:p>
          <a:p>
            <a:r>
              <a:rPr lang="de-DE" sz="1400" dirty="0"/>
              <a:t>mangelhaft (5)</a:t>
            </a:r>
          </a:p>
          <a:p>
            <a:r>
              <a:rPr lang="de-DE" sz="1400" dirty="0"/>
              <a:t>Die Note ‚mangelhaft‘ soll erteilt werden, wenn die Leistung den Anforderungen nicht entspricht, jedoch erkennen </a:t>
            </a:r>
            <a:r>
              <a:rPr lang="de-DE" sz="1400" dirty="0" err="1"/>
              <a:t>lässt</a:t>
            </a:r>
            <a:r>
              <a:rPr lang="de-DE" sz="1400" dirty="0"/>
              <a:t>, dass die notwendigen Grundkenntnisse vorhanden sind und die </a:t>
            </a:r>
            <a:r>
              <a:rPr lang="de-DE" sz="1400" dirty="0" err="1"/>
              <a:t>Mängel</a:t>
            </a:r>
            <a:r>
              <a:rPr lang="de-DE" sz="1400" dirty="0"/>
              <a:t> in absehbarer Zeit behoben werden </a:t>
            </a:r>
            <a:r>
              <a:rPr lang="de-DE" sz="1400" dirty="0" err="1"/>
              <a:t>können</a:t>
            </a:r>
            <a:r>
              <a:rPr lang="de-DE" sz="1400" dirty="0" smtClean="0"/>
              <a:t>.</a:t>
            </a:r>
          </a:p>
          <a:p>
            <a:endParaRPr lang="de-DE" sz="1400" dirty="0"/>
          </a:p>
          <a:p>
            <a:r>
              <a:rPr lang="de-DE" sz="1400" dirty="0" err="1"/>
              <a:t>ungenügend</a:t>
            </a:r>
            <a:r>
              <a:rPr lang="de-DE" sz="1400" dirty="0"/>
              <a:t> (6)</a:t>
            </a:r>
          </a:p>
          <a:p>
            <a:r>
              <a:rPr lang="de-DE" sz="1400" dirty="0"/>
              <a:t>Die Note ‚</a:t>
            </a:r>
            <a:r>
              <a:rPr lang="de-DE" sz="1400" dirty="0" err="1"/>
              <a:t>ungenügend</a:t>
            </a:r>
            <a:r>
              <a:rPr lang="de-DE" sz="1400" dirty="0"/>
              <a:t>‘ soll erteilt werden, wenn die Leistung den </a:t>
            </a:r>
            <a:r>
              <a:rPr lang="de-DE" sz="1400" dirty="0" smtClean="0"/>
              <a:t>Anforderungen </a:t>
            </a:r>
            <a:r>
              <a:rPr lang="de-DE" sz="1400" dirty="0"/>
              <a:t>nicht entspricht und selbst die Grundkenntnisse so </a:t>
            </a:r>
            <a:r>
              <a:rPr lang="de-DE" sz="1400" dirty="0" err="1"/>
              <a:t>lückenhaft</a:t>
            </a:r>
            <a:r>
              <a:rPr lang="de-DE" sz="1400" dirty="0"/>
              <a:t> sind, dass die </a:t>
            </a:r>
            <a:r>
              <a:rPr lang="de-DE" sz="1400" dirty="0" err="1"/>
              <a:t>Mängel</a:t>
            </a:r>
            <a:r>
              <a:rPr lang="de-DE" sz="1400" dirty="0"/>
              <a:t> in absehbarer Zeit nicht behoben werden </a:t>
            </a:r>
            <a:r>
              <a:rPr lang="de-DE" sz="1400" dirty="0" err="1"/>
              <a:t>können</a:t>
            </a:r>
            <a:r>
              <a:rPr lang="de-DE" sz="1400" dirty="0"/>
              <a:t>.“</a:t>
            </a:r>
          </a:p>
        </p:txBody>
      </p:sp>
    </p:spTree>
    <p:extLst>
      <p:ext uri="{BB962C8B-B14F-4D97-AF65-F5344CB8AC3E}">
        <p14:creationId xmlns:p14="http://schemas.microsoft.com/office/powerpoint/2010/main" val="20892024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51854" y="621258"/>
            <a:ext cx="8779896" cy="3808735"/>
          </a:xfrm>
          <a:prstGeom prst="rect">
            <a:avLst/>
          </a:prstGeom>
        </p:spPr>
        <p:txBody>
          <a:bodyPr wrap="square">
            <a:spAutoFit/>
          </a:bodyPr>
          <a:lstStyle/>
          <a:p>
            <a:pPr>
              <a:lnSpc>
                <a:spcPct val="150000"/>
              </a:lnSpc>
            </a:pPr>
            <a:r>
              <a:rPr lang="de-DE" dirty="0"/>
              <a:t>Ziel der Leistungsermittlung ist die Feststellung des </a:t>
            </a:r>
            <a:r>
              <a:rPr lang="de-DE" b="1" u="sng" dirty="0"/>
              <a:t>aktuellen</a:t>
            </a:r>
            <a:r>
              <a:rPr lang="de-DE" dirty="0"/>
              <a:t> Kompetenzniveaus gemessen an den Vorgaben der </a:t>
            </a:r>
            <a:r>
              <a:rPr lang="de-DE" dirty="0" err="1"/>
              <a:t>Rahmenlehrpläne</a:t>
            </a:r>
            <a:r>
              <a:rPr lang="de-DE" dirty="0"/>
              <a:t> und anderer geeigneter curricularer Materialien. </a:t>
            </a:r>
            <a:endParaRPr lang="de-DE" dirty="0" smtClean="0"/>
          </a:p>
          <a:p>
            <a:pPr>
              <a:lnSpc>
                <a:spcPct val="150000"/>
              </a:lnSpc>
            </a:pPr>
            <a:endParaRPr lang="de-DE" dirty="0"/>
          </a:p>
          <a:p>
            <a:pPr>
              <a:lnSpc>
                <a:spcPct val="150000"/>
              </a:lnSpc>
            </a:pPr>
            <a:r>
              <a:rPr lang="de-DE" dirty="0" smtClean="0"/>
              <a:t>Es </a:t>
            </a:r>
            <a:r>
              <a:rPr lang="de-DE" dirty="0"/>
              <a:t>ist Aufgabe der </a:t>
            </a:r>
            <a:r>
              <a:rPr lang="de-DE" dirty="0" err="1"/>
              <a:t>Lehrkräfte</a:t>
            </a:r>
            <a:r>
              <a:rPr lang="de-DE" dirty="0"/>
              <a:t>, </a:t>
            </a:r>
            <a:r>
              <a:rPr lang="de-DE" dirty="0" err="1"/>
              <a:t>für</a:t>
            </a:r>
            <a:r>
              <a:rPr lang="de-DE" dirty="0"/>
              <a:t> jede </a:t>
            </a:r>
            <a:r>
              <a:rPr lang="de-DE" dirty="0" err="1"/>
              <a:t>Schülerin</a:t>
            </a:r>
            <a:r>
              <a:rPr lang="de-DE" dirty="0"/>
              <a:t> und jeden </a:t>
            </a:r>
            <a:r>
              <a:rPr lang="de-DE" dirty="0" err="1"/>
              <a:t>Schüler</a:t>
            </a:r>
            <a:r>
              <a:rPr lang="de-DE" dirty="0"/>
              <a:t> die </a:t>
            </a:r>
            <a:r>
              <a:rPr lang="de-DE" dirty="0" smtClean="0"/>
              <a:t>Voraussetzungen </a:t>
            </a:r>
            <a:r>
              <a:rPr lang="de-DE" dirty="0"/>
              <a:t>im Unterricht zu schaffen, die eine weitgehende </a:t>
            </a:r>
            <a:r>
              <a:rPr lang="de-DE" dirty="0" err="1"/>
              <a:t>Annäherung</a:t>
            </a:r>
            <a:r>
              <a:rPr lang="de-DE" dirty="0"/>
              <a:t> von </a:t>
            </a:r>
            <a:r>
              <a:rPr lang="de-DE" dirty="0" err="1" smtClean="0"/>
              <a:t>Leistungsfähigkeit</a:t>
            </a:r>
            <a:r>
              <a:rPr lang="de-DE" dirty="0" smtClean="0"/>
              <a:t> </a:t>
            </a:r>
            <a:r>
              <a:rPr lang="de-DE" dirty="0"/>
              <a:t>und </a:t>
            </a:r>
            <a:r>
              <a:rPr lang="de-DE" dirty="0" err="1"/>
              <a:t>tatsächlich</a:t>
            </a:r>
            <a:r>
              <a:rPr lang="de-DE" dirty="0"/>
              <a:t> erbrachter Leistung </a:t>
            </a:r>
            <a:r>
              <a:rPr lang="de-DE" dirty="0" err="1"/>
              <a:t>ermöglicht</a:t>
            </a:r>
            <a:r>
              <a:rPr lang="de-DE" dirty="0"/>
              <a:t>. Die Aufgabenstellungen sind so zu gestalten, dass sie dem Entwicklungsstand sowie dem Sach- und </a:t>
            </a:r>
            <a:r>
              <a:rPr lang="de-DE" dirty="0" err="1" smtClean="0"/>
              <a:t>Textverständnis</a:t>
            </a:r>
            <a:r>
              <a:rPr lang="de-DE" dirty="0" smtClean="0"/>
              <a:t> </a:t>
            </a:r>
            <a:r>
              <a:rPr lang="de-DE" dirty="0"/>
              <a:t>der </a:t>
            </a:r>
            <a:r>
              <a:rPr lang="de-DE" dirty="0" err="1"/>
              <a:t>Schülerinnen</a:t>
            </a:r>
            <a:r>
              <a:rPr lang="de-DE" dirty="0"/>
              <a:t> und </a:t>
            </a:r>
            <a:r>
              <a:rPr lang="de-DE" dirty="0" err="1"/>
              <a:t>Schüler</a:t>
            </a:r>
            <a:r>
              <a:rPr lang="de-DE" dirty="0"/>
              <a:t> entsprechen.</a:t>
            </a:r>
          </a:p>
        </p:txBody>
      </p:sp>
    </p:spTree>
    <p:extLst>
      <p:ext uri="{BB962C8B-B14F-4D97-AF65-F5344CB8AC3E}">
        <p14:creationId xmlns:p14="http://schemas.microsoft.com/office/powerpoint/2010/main" val="152661629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690243" y="590171"/>
            <a:ext cx="7854971" cy="3393237"/>
          </a:xfrm>
          <a:prstGeom prst="rect">
            <a:avLst/>
          </a:prstGeom>
        </p:spPr>
        <p:txBody>
          <a:bodyPr wrap="square">
            <a:spAutoFit/>
          </a:bodyPr>
          <a:lstStyle/>
          <a:p>
            <a:pPr>
              <a:lnSpc>
                <a:spcPct val="150000"/>
              </a:lnSpc>
            </a:pPr>
            <a:r>
              <a:rPr lang="de-DE" dirty="0"/>
              <a:t>Die Leistungsbewertung ist ein bewusster und </a:t>
            </a:r>
            <a:r>
              <a:rPr lang="de-DE" dirty="0" err="1"/>
              <a:t>planmäßiger</a:t>
            </a:r>
            <a:r>
              <a:rPr lang="de-DE" dirty="0"/>
              <a:t> </a:t>
            </a:r>
            <a:r>
              <a:rPr lang="de-DE" dirty="0" err="1"/>
              <a:t>pädagogischer</a:t>
            </a:r>
            <a:r>
              <a:rPr lang="de-DE" dirty="0"/>
              <a:t> Vorgang. </a:t>
            </a:r>
            <a:endParaRPr lang="de-DE" dirty="0" smtClean="0"/>
          </a:p>
          <a:p>
            <a:pPr>
              <a:lnSpc>
                <a:spcPct val="150000"/>
              </a:lnSpc>
            </a:pPr>
            <a:endParaRPr lang="de-DE" dirty="0" smtClean="0"/>
          </a:p>
          <a:p>
            <a:pPr>
              <a:lnSpc>
                <a:spcPct val="150000"/>
              </a:lnSpc>
            </a:pPr>
            <a:r>
              <a:rPr lang="de-DE" dirty="0" smtClean="0"/>
              <a:t>Die </a:t>
            </a:r>
            <a:r>
              <a:rPr lang="de-DE" dirty="0"/>
              <a:t>Leistungsermittlung setzt insbesondere eine gezielte und </a:t>
            </a:r>
            <a:r>
              <a:rPr lang="de-DE" dirty="0" err="1"/>
              <a:t>beständige</a:t>
            </a:r>
            <a:r>
              <a:rPr lang="de-DE" dirty="0"/>
              <a:t> </a:t>
            </a:r>
            <a:r>
              <a:rPr lang="de-DE" dirty="0" smtClean="0"/>
              <a:t>Leistungsbeobachtung </a:t>
            </a:r>
            <a:r>
              <a:rPr lang="de-DE" dirty="0"/>
              <a:t>voraus und erfordert eine einheitliche und </a:t>
            </a:r>
            <a:r>
              <a:rPr lang="de-DE" dirty="0" err="1"/>
              <a:t>schlüssige</a:t>
            </a:r>
            <a:r>
              <a:rPr lang="de-DE" dirty="0"/>
              <a:t> Umsetzung der </a:t>
            </a:r>
            <a:r>
              <a:rPr lang="de-DE" dirty="0" smtClean="0"/>
              <a:t>Beobachtungen </a:t>
            </a:r>
            <a:r>
              <a:rPr lang="de-DE" dirty="0"/>
              <a:t>in Bewertungen. </a:t>
            </a:r>
            <a:endParaRPr lang="de-DE" dirty="0" smtClean="0"/>
          </a:p>
          <a:p>
            <a:pPr>
              <a:lnSpc>
                <a:spcPct val="150000"/>
              </a:lnSpc>
            </a:pPr>
            <a:endParaRPr lang="de-DE" dirty="0" smtClean="0"/>
          </a:p>
          <a:p>
            <a:pPr>
              <a:lnSpc>
                <a:spcPct val="150000"/>
              </a:lnSpc>
            </a:pPr>
            <a:r>
              <a:rPr lang="de-DE" dirty="0" smtClean="0"/>
              <a:t>Die </a:t>
            </a:r>
            <a:r>
              <a:rPr lang="de-DE" dirty="0"/>
              <a:t>Leistungsbewertung muss nachvollziehbar und </a:t>
            </a:r>
            <a:r>
              <a:rPr lang="de-DE" dirty="0" err="1" smtClean="0"/>
              <a:t>verständlich</a:t>
            </a:r>
            <a:r>
              <a:rPr lang="de-DE" dirty="0" smtClean="0"/>
              <a:t> </a:t>
            </a:r>
            <a:r>
              <a:rPr lang="de-DE" dirty="0"/>
              <a:t>sein.</a:t>
            </a:r>
          </a:p>
        </p:txBody>
      </p:sp>
    </p:spTree>
    <p:extLst>
      <p:ext uri="{BB962C8B-B14F-4D97-AF65-F5344CB8AC3E}">
        <p14:creationId xmlns:p14="http://schemas.microsoft.com/office/powerpoint/2010/main" val="68477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427951" y="1307405"/>
            <a:ext cx="8324336" cy="1731243"/>
          </a:xfrm>
          <a:prstGeom prst="rect">
            <a:avLst/>
          </a:prstGeom>
        </p:spPr>
        <p:txBody>
          <a:bodyPr wrap="square">
            <a:spAutoFit/>
          </a:bodyPr>
          <a:lstStyle/>
          <a:p>
            <a:pPr>
              <a:lnSpc>
                <a:spcPct val="150000"/>
              </a:lnSpc>
            </a:pPr>
            <a:r>
              <a:rPr lang="de-DE" dirty="0"/>
              <a:t>Die Leistungsbewertung im Fach Sport </a:t>
            </a:r>
            <a:r>
              <a:rPr lang="de-DE" dirty="0" err="1"/>
              <a:t>berücksichtigt</a:t>
            </a:r>
            <a:r>
              <a:rPr lang="de-DE" dirty="0"/>
              <a:t> den jeweiligen Entwicklungs- stand in Bezug zu den in den </a:t>
            </a:r>
            <a:r>
              <a:rPr lang="de-DE" dirty="0" err="1"/>
              <a:t>Rahmenlehrplänen</a:t>
            </a:r>
            <a:r>
              <a:rPr lang="de-DE" dirty="0"/>
              <a:t> benannten Lernzielen, den </a:t>
            </a:r>
            <a:r>
              <a:rPr lang="de-DE" dirty="0" smtClean="0"/>
              <a:t>Leistungswillen </a:t>
            </a:r>
            <a:r>
              <a:rPr lang="de-DE" dirty="0"/>
              <a:t>und die </a:t>
            </a:r>
            <a:r>
              <a:rPr lang="de-DE" b="1" u="sng" dirty="0">
                <a:solidFill>
                  <a:srgbClr val="FF0000"/>
                </a:solidFill>
              </a:rPr>
              <a:t>sozialen Verhaltensweisen</a:t>
            </a:r>
            <a:r>
              <a:rPr lang="de-DE" dirty="0"/>
              <a:t> sowie </a:t>
            </a:r>
            <a:r>
              <a:rPr lang="de-DE" b="1" u="sng" dirty="0">
                <a:solidFill>
                  <a:srgbClr val="FF0000"/>
                </a:solidFill>
              </a:rPr>
              <a:t>den individuellen </a:t>
            </a:r>
            <a:r>
              <a:rPr lang="de-DE" dirty="0"/>
              <a:t>Lernfortschritt in </a:t>
            </a:r>
            <a:r>
              <a:rPr lang="de-DE" dirty="0" err="1" smtClean="0"/>
              <a:t>Abhängigkeit</a:t>
            </a:r>
            <a:r>
              <a:rPr lang="de-DE" dirty="0" smtClean="0"/>
              <a:t> </a:t>
            </a:r>
            <a:r>
              <a:rPr lang="de-DE" dirty="0"/>
              <a:t>von der physischen und psychischen Entwicklung.</a:t>
            </a:r>
          </a:p>
        </p:txBody>
      </p:sp>
    </p:spTree>
    <p:extLst>
      <p:ext uri="{BB962C8B-B14F-4D97-AF65-F5344CB8AC3E}">
        <p14:creationId xmlns:p14="http://schemas.microsoft.com/office/powerpoint/2010/main" val="29128164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Winkel">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Winkel.thmx</Template>
  <TotalTime>0</TotalTime>
  <Words>988</Words>
  <Application>Microsoft Macintosh PowerPoint</Application>
  <PresentationFormat>Bildschirmpräsentation (4:3)</PresentationFormat>
  <Paragraphs>100</Paragraphs>
  <Slides>16</Slides>
  <Notes>0</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Winkel</vt:lpstr>
      <vt:lpstr>Noten im Sportunterricht</vt:lpstr>
      <vt:lpstr>Gliederung</vt:lpstr>
      <vt:lpstr>1. Einführung</vt:lpstr>
      <vt:lpstr>PowerPoint-Präsentation</vt:lpstr>
      <vt:lpstr>2. Rechtliches</vt:lpstr>
      <vt:lpstr>PowerPoint-Präsentation</vt:lpstr>
      <vt:lpstr>PowerPoint-Präsentation</vt:lpstr>
      <vt:lpstr>PowerPoint-Präsentation</vt:lpstr>
      <vt:lpstr>PowerPoint-Präsentation</vt:lpstr>
      <vt:lpstr>PowerPoint-Präsentation</vt:lpstr>
      <vt:lpstr>Aktivierungsaufgabe</vt:lpstr>
      <vt:lpstr>Beispielaufgabe</vt:lpstr>
      <vt:lpstr>Eigene Sportlehrerrolle</vt:lpstr>
      <vt:lpstr>„To Do“</vt:lpstr>
      <vt:lpstr>Bewertungskriterien</vt:lpstr>
      <vt:lpstr>PowerPoint-Präsentation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Noten im Sportunterricht</dc:title>
  <dc:creator>Rico Schonscheck</dc:creator>
  <cp:lastModifiedBy>Rico Schonscheck</cp:lastModifiedBy>
  <cp:revision>21</cp:revision>
  <dcterms:created xsi:type="dcterms:W3CDTF">2018-09-25T21:42:56Z</dcterms:created>
  <dcterms:modified xsi:type="dcterms:W3CDTF">2018-09-28T06:10:50Z</dcterms:modified>
</cp:coreProperties>
</file>